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4"/>
  </p:notes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C099E-7B81-4596-B9D2-02638DEF3DD1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0B34F-765D-4F6D-9BBF-3C1C702A0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0503-CAC1-495D-8966-D1BBEDF3B0A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15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805515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976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7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86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39986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77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5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7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99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224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B02BDCF-EB28-4E92-ACE5-78E3DFBE99D0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47D25B6-224D-4181-8BDA-138A7283FF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021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3F3EC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3" name="object 3"/>
          <p:cNvGrpSpPr/>
          <p:nvPr/>
        </p:nvGrpSpPr>
        <p:grpSpPr>
          <a:xfrm>
            <a:off x="-32178" y="0"/>
            <a:ext cx="12191144" cy="6857519"/>
            <a:chOff x="0" y="0"/>
            <a:chExt cx="20104099" cy="11308556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20104099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226349" y="267771"/>
              <a:ext cx="1768783" cy="16907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2148573" y="380030"/>
              <a:ext cx="4344590" cy="146618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2838" y="2624773"/>
            <a:ext cx="10058657" cy="268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38" dirty="0" smtClean="0">
                <a:solidFill>
                  <a:srgbClr val="24356B"/>
                </a:solidFill>
              </a:rPr>
              <a:t>ТЕМА: </a:t>
            </a:r>
            <a:r>
              <a:rPr lang="ru-RU" sz="3600" b="1" dirty="0" smtClean="0">
                <a:solidFill>
                  <a:srgbClr val="002060"/>
                </a:solidFill>
              </a:rPr>
              <a:t>«Первые </a:t>
            </a:r>
            <a:r>
              <a:rPr lang="ru-RU" sz="3600" b="1" dirty="0">
                <a:solidFill>
                  <a:srgbClr val="002060"/>
                </a:solidFill>
              </a:rPr>
              <a:t>шаги в мире программирования и </a:t>
            </a:r>
            <a:r>
              <a:rPr lang="ru-RU" sz="3600" b="1" dirty="0" err="1">
                <a:solidFill>
                  <a:srgbClr val="002060"/>
                </a:solidFill>
              </a:rPr>
              <a:t>алгоритмики</a:t>
            </a:r>
            <a:r>
              <a:rPr lang="ru-RU" sz="3600" b="1" dirty="0" smtClean="0">
                <a:solidFill>
                  <a:srgbClr val="002060"/>
                </a:solidFill>
              </a:rPr>
              <a:t>» (дошкольники)</a:t>
            </a:r>
          </a:p>
          <a:p>
            <a:pPr algn="ctr"/>
            <a:endParaRPr lang="ru-RU" sz="36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70C0"/>
                </a:solidFill>
              </a:rPr>
              <a:t>ОРГАНИЗАТОР МЕРОПРИЯТИЯ: </a:t>
            </a:r>
            <a:r>
              <a:rPr lang="ru-RU" sz="2000" dirty="0">
                <a:solidFill>
                  <a:srgbClr val="0070C0"/>
                </a:solidFill>
              </a:rPr>
              <a:t>Центр дошкольного образования «Росточек» структурное подразделение МАОУ «Гимназия № 14 управления, экономики и права», г. Красноярск 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7498" y="1382945"/>
            <a:ext cx="7107386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38" dirty="0">
                <a:solidFill>
                  <a:srgbClr val="24356B"/>
                </a:solidFill>
              </a:rPr>
              <a:t> </a:t>
            </a:r>
            <a:r>
              <a:rPr lang="ru-RU" sz="2800" dirty="0" smtClean="0">
                <a:solidFill>
                  <a:srgbClr val="24356B"/>
                </a:solidFill>
              </a:rPr>
              <a:t>16.05.2023г.</a:t>
            </a:r>
            <a:r>
              <a:rPr lang="ru-RU" sz="2800" dirty="0" smtClean="0">
                <a:solidFill>
                  <a:srgbClr val="24356B"/>
                </a:solidFill>
              </a:rPr>
              <a:t>, 10.00 </a:t>
            </a:r>
            <a:r>
              <a:rPr lang="ru-RU" sz="2800" dirty="0">
                <a:solidFill>
                  <a:srgbClr val="24356B"/>
                </a:solidFill>
              </a:rPr>
              <a:t>(МСК)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9894" y="6129461"/>
            <a:ext cx="8083451" cy="64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7" dirty="0">
                <a:solidFill>
                  <a:srgbClr val="24356B"/>
                </a:solidFill>
              </a:rPr>
              <a:t>ГОРОД_ОРГАНИЗАЦИЯ_ФИО </a:t>
            </a:r>
          </a:p>
          <a:p>
            <a:r>
              <a:rPr lang="ru-RU" sz="1637" dirty="0">
                <a:solidFill>
                  <a:srgbClr val="24356B"/>
                </a:solidFill>
              </a:rPr>
              <a:t>например: </a:t>
            </a:r>
            <a:r>
              <a:rPr lang="ru-RU" sz="1637" dirty="0" err="1">
                <a:solidFill>
                  <a:srgbClr val="24356B"/>
                </a:solidFill>
              </a:rPr>
              <a:t>Москва_ГБОУ</a:t>
            </a:r>
            <a:r>
              <a:rPr lang="ru-RU" sz="1637" dirty="0">
                <a:solidFill>
                  <a:srgbClr val="24356B"/>
                </a:solidFill>
              </a:rPr>
              <a:t> школа №1_Иванов Иван Иванович</a:t>
            </a:r>
            <a:r>
              <a:rPr lang="ru-RU" sz="1637" dirty="0"/>
              <a:t> </a:t>
            </a:r>
            <a:r>
              <a:rPr lang="ru-RU" sz="1940" dirty="0"/>
              <a:t>                                                                     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649894" y="5503532"/>
            <a:ext cx="8509071" cy="5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37" b="1" dirty="0">
                <a:solidFill>
                  <a:srgbClr val="24356B"/>
                </a:solidFill>
              </a:rPr>
              <a:t>Коллеги, </a:t>
            </a:r>
            <a:r>
              <a:rPr lang="ru-RU" sz="1637" b="1" dirty="0">
                <a:solidFill>
                  <a:srgbClr val="444B79"/>
                </a:solidFill>
              </a:rPr>
              <a:t>пожалуйста, по возможности, переименуйтесь и обязательно зарегистрируйтесь в чате  по шаблону: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54" y="5111828"/>
            <a:ext cx="3838148" cy="18823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86222" y="60005"/>
            <a:ext cx="514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МАОУ </a:t>
            </a:r>
            <a:r>
              <a:rPr lang="ru-RU" sz="1600" dirty="0"/>
              <a:t>«Гимназия № 14 управления, экономики и права</a:t>
            </a:r>
            <a:r>
              <a:rPr lang="ru-RU" sz="1600" dirty="0" smtClean="0"/>
              <a:t>» </a:t>
            </a:r>
          </a:p>
          <a:p>
            <a:r>
              <a:rPr lang="ru-RU" sz="1600" dirty="0" smtClean="0"/>
              <a:t>структурное </a:t>
            </a:r>
            <a:r>
              <a:rPr lang="ru-RU" sz="1600" dirty="0"/>
              <a:t>подразделение </a:t>
            </a:r>
            <a:endParaRPr lang="ru-RU" sz="1600" dirty="0" smtClean="0"/>
          </a:p>
          <a:p>
            <a:r>
              <a:rPr lang="ru-RU" sz="1600" dirty="0" smtClean="0"/>
              <a:t>центр </a:t>
            </a:r>
            <a:r>
              <a:rPr lang="ru-RU" sz="1600" dirty="0"/>
              <a:t>дошкольного образования «Росточек» </a:t>
            </a:r>
            <a:r>
              <a:rPr lang="ru-RU" sz="1600" dirty="0" smtClean="0"/>
              <a:t> 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31" name="Group 24"/>
          <p:cNvGrpSpPr>
            <a:grpSpLocks/>
          </p:cNvGrpSpPr>
          <p:nvPr/>
        </p:nvGrpSpPr>
        <p:grpSpPr bwMode="auto">
          <a:xfrm>
            <a:off x="5996794" y="54000"/>
            <a:ext cx="873125" cy="942975"/>
            <a:chOff x="1773" y="1422"/>
            <a:chExt cx="1459" cy="1485"/>
          </a:xfrm>
        </p:grpSpPr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1773" y="1422"/>
              <a:ext cx="1459" cy="1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МИНИСТЕРСТВО ОБРАЗОВАНИЯ</a:t>
              </a:r>
              <a:endPara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РОССИИ</a:t>
              </a:r>
              <a:endParaRPr kumimoji="0" lang="ru-RU" alt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</a:t>
              </a:r>
              <a:endPara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3" name="Group 25"/>
            <p:cNvGrpSpPr>
              <a:grpSpLocks/>
            </p:cNvGrpSpPr>
            <p:nvPr/>
          </p:nvGrpSpPr>
          <p:grpSpPr bwMode="auto">
            <a:xfrm>
              <a:off x="1881" y="1674"/>
              <a:ext cx="1250" cy="1233"/>
              <a:chOff x="1744" y="1460"/>
              <a:chExt cx="1250" cy="1233"/>
            </a:xfrm>
          </p:grpSpPr>
          <p:pic>
            <p:nvPicPr>
              <p:cNvPr id="2075" name="Picture 27" descr="BOOK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44" y="1460"/>
                <a:ext cx="1250" cy="9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4" name="Picture 26" descr="KRASGERB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5" y="1764"/>
                <a:ext cx="648" cy="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4178"/>
            <a:ext cx="9601200" cy="812800"/>
          </a:xfrm>
        </p:spPr>
        <p:txBody>
          <a:bodyPr/>
          <a:lstStyle/>
          <a:p>
            <a:pPr algn="ctr"/>
            <a:r>
              <a:rPr lang="ru-RU" dirty="0" smtClean="0"/>
              <a:t>СВОЙСТВА АЛГОРИТМА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956" y="936977"/>
            <a:ext cx="11153422" cy="5921023"/>
          </a:xfrm>
        </p:spPr>
        <p:txBody>
          <a:bodyPr>
            <a:normAutofit/>
          </a:bodyPr>
          <a:lstStyle/>
          <a:p>
            <a:pPr algn="just" fontAlgn="base"/>
            <a:r>
              <a:rPr lang="ru-RU" sz="2400" b="1" dirty="0" smtClean="0"/>
              <a:t>ДИСКРЕТНОСТЬ</a:t>
            </a:r>
            <a:r>
              <a:rPr lang="ru-RU" sz="2400" dirty="0" smtClean="0"/>
              <a:t> - последовательность </a:t>
            </a:r>
            <a:r>
              <a:rPr lang="ru-RU" sz="2400" dirty="0"/>
              <a:t>решения (процесс) задач должен быть разбит на последовательность отдельных шагов.</a:t>
            </a:r>
          </a:p>
          <a:p>
            <a:pPr algn="just" fontAlgn="base"/>
            <a:r>
              <a:rPr lang="ru-RU" sz="2400" b="1" dirty="0" smtClean="0"/>
              <a:t>ПОНЯТНОСТЬ</a:t>
            </a:r>
            <a:r>
              <a:rPr lang="ru-RU" sz="2400" dirty="0" smtClean="0"/>
              <a:t> - алгоритм </a:t>
            </a:r>
            <a:r>
              <a:rPr lang="ru-RU" sz="2400" dirty="0"/>
              <a:t>обязательно должен быть понятен исполнителю. В связи с этим алгоритм нужно разрабатывать с ориентацией </a:t>
            </a:r>
            <a:r>
              <a:rPr lang="ru-RU" sz="2400" dirty="0" smtClean="0"/>
              <a:t>на </a:t>
            </a:r>
            <a:r>
              <a:rPr lang="ru-RU" sz="2400" dirty="0"/>
              <a:t>исполнителя, т.е. в алгоритм можно включать команды из систем команд данного исполнителя.</a:t>
            </a:r>
          </a:p>
          <a:p>
            <a:pPr algn="just" fontAlgn="base"/>
            <a:r>
              <a:rPr lang="ru-RU" sz="2400" b="1" dirty="0" smtClean="0"/>
              <a:t>ДЕТЕРМЕНИРОВАННОСТЬ</a:t>
            </a:r>
            <a:r>
              <a:rPr lang="ru-RU" sz="2400" dirty="0" smtClean="0"/>
              <a:t> - </a:t>
            </a:r>
            <a:r>
              <a:rPr lang="ru-RU" sz="2400" dirty="0"/>
              <a:t>будучи понятным, алгоритм не должен содержать команды, смысл </a:t>
            </a:r>
            <a:r>
              <a:rPr lang="ru-RU" sz="2400" dirty="0" smtClean="0"/>
              <a:t>которых </a:t>
            </a:r>
            <a:r>
              <a:rPr lang="ru-RU" sz="2400" dirty="0"/>
              <a:t>может восприниматься неоднозначно. Нарушение составителями алгоритмов этих требований приводит к тому, что одна и та же программа после выполнения разными исполнителями дает не одинаковые результаты.</a:t>
            </a:r>
          </a:p>
          <a:p>
            <a:pPr algn="just" fontAlgn="base"/>
            <a:r>
              <a:rPr lang="ru-RU" sz="2400" b="1" dirty="0" smtClean="0"/>
              <a:t>РЕЗУЛЬТАТИВНОСТЬ</a:t>
            </a:r>
            <a:r>
              <a:rPr lang="ru-RU" sz="2400" dirty="0" smtClean="0"/>
              <a:t> - состоит </a:t>
            </a:r>
            <a:r>
              <a:rPr lang="ru-RU" sz="2400" dirty="0"/>
              <a:t>в том, что при точном исполнении всех команд алгоритма, процесс решения задач должен прекратиться за конечное число шагов и при этом должен быть получен </a:t>
            </a:r>
            <a:r>
              <a:rPr lang="ru-RU" sz="2400" dirty="0" smtClean="0"/>
              <a:t>определенный </a:t>
            </a:r>
            <a:r>
              <a:rPr lang="ru-RU" sz="2400" dirty="0"/>
              <a:t>при постановке задач результат.</a:t>
            </a:r>
          </a:p>
          <a:p>
            <a:pPr algn="just" fontAlgn="base"/>
            <a:r>
              <a:rPr lang="ru-RU" sz="2400" b="1" dirty="0" smtClean="0"/>
              <a:t>МАССОВОСТЬ </a:t>
            </a:r>
            <a:r>
              <a:rPr lang="ru-RU" sz="2400" dirty="0" smtClean="0"/>
              <a:t>- </a:t>
            </a:r>
            <a:r>
              <a:rPr lang="ru-RU" sz="2400" dirty="0"/>
              <a:t>пригодность алгоритма для решения задач некоторого класса.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399" y="564443"/>
            <a:ext cx="11085689" cy="6028267"/>
          </a:xfrm>
        </p:spPr>
        <p:txBody>
          <a:bodyPr/>
          <a:lstStyle/>
          <a:p>
            <a:pPr algn="just"/>
            <a:r>
              <a:rPr lang="ru-RU" sz="3600" b="1" dirty="0" smtClean="0"/>
              <a:t>ПРОГРАММИРОВАНИЕ</a:t>
            </a:r>
            <a:r>
              <a:rPr lang="ru-RU" sz="3600" dirty="0" smtClean="0"/>
              <a:t> </a:t>
            </a:r>
            <a:r>
              <a:rPr lang="ru-RU" sz="3600" dirty="0"/>
              <a:t>— </a:t>
            </a:r>
            <a:r>
              <a:rPr lang="ru-RU" sz="3600" b="1" dirty="0"/>
              <a:t>это написание алгоритмов для управления работой компьютера. </a:t>
            </a:r>
            <a:r>
              <a:rPr lang="ru-RU" sz="3600" b="1" dirty="0" smtClean="0"/>
              <a:t>Машина </a:t>
            </a:r>
            <a:r>
              <a:rPr lang="ru-RU" sz="3600" b="1" dirty="0"/>
              <a:t>понимает команды, написанные </a:t>
            </a:r>
            <a:r>
              <a:rPr lang="ru-RU" sz="3600" b="1" dirty="0" smtClean="0"/>
              <a:t>специальными </a:t>
            </a:r>
            <a:r>
              <a:rPr lang="ru-RU" sz="3600" b="1" dirty="0"/>
              <a:t>словами. </a:t>
            </a:r>
            <a:r>
              <a:rPr lang="ru-RU" sz="3600" b="1" dirty="0" smtClean="0"/>
              <a:t>Для управления </a:t>
            </a:r>
            <a:r>
              <a:rPr lang="ru-RU" sz="3600" b="1" dirty="0"/>
              <a:t>компьютерной техникой, требуется писать алгоритмы по особым </a:t>
            </a:r>
            <a:r>
              <a:rPr lang="ru-RU" sz="3600" b="1" dirty="0" smtClean="0"/>
              <a:t>правилам.</a:t>
            </a:r>
          </a:p>
          <a:p>
            <a:pPr marL="0" indent="0" algn="just">
              <a:buNone/>
            </a:pPr>
            <a:endParaRPr lang="ru-RU" sz="3600" b="1" dirty="0"/>
          </a:p>
          <a:p>
            <a:pPr algn="just"/>
            <a:r>
              <a:rPr lang="ru-RU" sz="3600" b="1" dirty="0" smtClean="0"/>
              <a:t>Программист </a:t>
            </a:r>
            <a:r>
              <a:rPr lang="ru-RU" sz="3600" b="1" dirty="0"/>
              <a:t>или </a:t>
            </a:r>
            <a:r>
              <a:rPr lang="ru-RU" sz="3600" b="1" dirty="0" smtClean="0"/>
              <a:t>разработчик – человек составляющий </a:t>
            </a:r>
            <a:r>
              <a:rPr lang="ru-RU" sz="3600" b="1" dirty="0"/>
              <a:t>алгоритмы с помощью кода, понятного </a:t>
            </a:r>
            <a:r>
              <a:rPr lang="ru-RU" sz="3600" b="1" dirty="0" smtClean="0"/>
              <a:t>машине и проверяющий, </a:t>
            </a:r>
            <a:r>
              <a:rPr lang="ru-RU" sz="3600" b="1" dirty="0"/>
              <a:t>как написанный код справляется с достижением цели.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2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9144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STEM </a:t>
            </a:r>
            <a:r>
              <a:rPr lang="ru-RU" b="1" dirty="0" smtClean="0">
                <a:solidFill>
                  <a:srgbClr val="FF0000"/>
                </a:solidFill>
              </a:rPr>
              <a:t>– лаборатория</a:t>
            </a:r>
            <a:endParaRPr lang="ru-RU" dirty="0"/>
          </a:p>
        </p:txBody>
      </p:sp>
      <p:pic>
        <p:nvPicPr>
          <p:cNvPr id="6" name="Объект 5" descr="C:\Users\Anosova\Downloads\IMG-790b8d803ad9197b74d32eb02b8ac1e2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10" y="1290424"/>
            <a:ext cx="5483812" cy="5245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nosova\AppData\Local\Microsoft\Windows\INetCache\Content.Word\IMG-ed9b89055161ecb3bc5ea8023930ca6f-V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78"/>
          <a:stretch/>
        </p:blipFill>
        <p:spPr bwMode="auto">
          <a:xfrm>
            <a:off x="6547555" y="1219199"/>
            <a:ext cx="5125155" cy="5317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3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95111"/>
            <a:ext cx="9601200" cy="1049867"/>
          </a:xfrm>
        </p:spPr>
        <p:txBody>
          <a:bodyPr/>
          <a:lstStyle/>
          <a:p>
            <a:pPr algn="ctr"/>
            <a:r>
              <a:rPr lang="ru-RU" dirty="0" smtClean="0"/>
              <a:t>Темы выступлений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5378" y="1444977"/>
            <a:ext cx="11074400" cy="50912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b="1" dirty="0" smtClean="0"/>
              <a:t>«</a:t>
            </a:r>
            <a:r>
              <a:rPr lang="en-US" sz="3200" b="1" dirty="0" smtClean="0"/>
              <a:t>STEM – </a:t>
            </a:r>
            <a:r>
              <a:rPr lang="ru-RU" sz="3200" b="1" dirty="0" smtClean="0"/>
              <a:t>технологии в работе с дошкольниками. Программирование и </a:t>
            </a:r>
            <a:r>
              <a:rPr lang="ru-RU" sz="3200" b="1" dirty="0" err="1" smtClean="0"/>
              <a:t>алгоритмика</a:t>
            </a:r>
            <a:r>
              <a:rPr lang="ru-RU" sz="3200" b="1" dirty="0" smtClean="0"/>
              <a:t>, как фактор развития инженерного мышления». - </a:t>
            </a:r>
            <a:r>
              <a:rPr lang="ru-RU" sz="3200" dirty="0" smtClean="0"/>
              <a:t>старший воспитатель, </a:t>
            </a:r>
            <a:r>
              <a:rPr lang="ru-RU" sz="3200" dirty="0" err="1" smtClean="0"/>
              <a:t>Гнетова</a:t>
            </a:r>
            <a:r>
              <a:rPr lang="ru-RU" sz="3200" dirty="0" smtClean="0"/>
              <a:t> Ирина Валерьевна.</a:t>
            </a:r>
          </a:p>
          <a:p>
            <a:pPr algn="just"/>
            <a:r>
              <a:rPr lang="ru-RU" sz="3200" b="1" dirty="0" smtClean="0"/>
              <a:t>«Знакомство дошкольников с </a:t>
            </a:r>
            <a:r>
              <a:rPr lang="ru-RU" sz="3200" b="1" dirty="0" err="1" smtClean="0"/>
              <a:t>алгоритмикой</a:t>
            </a:r>
            <a:r>
              <a:rPr lang="ru-RU" sz="3200" b="1" dirty="0" smtClean="0"/>
              <a:t> и программированием посредством  робота умная пчела Би-Бот («</a:t>
            </a:r>
            <a:r>
              <a:rPr lang="en-US" sz="3200" b="1" dirty="0" smtClean="0"/>
              <a:t>Bee-Bot</a:t>
            </a:r>
            <a:r>
              <a:rPr lang="ru-RU" sz="3200" b="1" dirty="0" smtClean="0"/>
              <a:t>») и робототехнического набора </a:t>
            </a:r>
            <a:r>
              <a:rPr lang="ru-RU" sz="3200" b="1" dirty="0" err="1" smtClean="0"/>
              <a:t>МататаЛАБ</a:t>
            </a:r>
            <a:r>
              <a:rPr lang="ru-RU" sz="3200" b="1" dirty="0" smtClean="0"/>
              <a:t> («</a:t>
            </a:r>
            <a:r>
              <a:rPr lang="en-US" sz="3200" b="1" dirty="0" err="1" smtClean="0"/>
              <a:t>MatataLAB</a:t>
            </a:r>
            <a:r>
              <a:rPr lang="ru-RU" sz="3200" b="1" dirty="0" smtClean="0"/>
              <a:t>»). -  </a:t>
            </a:r>
            <a:r>
              <a:rPr lang="ru-RU" sz="3200" dirty="0" smtClean="0"/>
              <a:t>воспитатель, </a:t>
            </a:r>
            <a:r>
              <a:rPr lang="ru-RU" sz="3200" dirty="0" err="1" smtClean="0"/>
              <a:t>Комолова</a:t>
            </a:r>
            <a:r>
              <a:rPr lang="ru-RU" sz="3200" dirty="0" smtClean="0"/>
              <a:t> Алина Владимировна.</a:t>
            </a:r>
          </a:p>
          <a:p>
            <a:pPr algn="just"/>
            <a:r>
              <a:rPr lang="ru-RU" sz="3200" b="1" dirty="0" smtClean="0"/>
              <a:t>Использование программной системы </a:t>
            </a:r>
            <a:r>
              <a:rPr lang="ru-RU" sz="3200" b="1" dirty="0"/>
              <a:t>«</a:t>
            </a:r>
            <a:r>
              <a:rPr lang="ru-RU" sz="3200" b="1" dirty="0" err="1" smtClean="0"/>
              <a:t>ПиктоМир</a:t>
            </a:r>
            <a:r>
              <a:rPr lang="ru-RU" sz="3200" b="1" dirty="0" smtClean="0"/>
              <a:t>» в </a:t>
            </a:r>
            <a:r>
              <a:rPr lang="ru-RU" sz="3200" b="1" smtClean="0"/>
              <a:t>освоении дошкольниками </a:t>
            </a:r>
            <a:r>
              <a:rPr lang="ru-RU" sz="3200" b="1" dirty="0" smtClean="0"/>
              <a:t>азов </a:t>
            </a:r>
            <a:r>
              <a:rPr lang="ru-RU" sz="3200" b="1" smtClean="0"/>
              <a:t>алгоритмизации и программирования</a:t>
            </a:r>
            <a:r>
              <a:rPr lang="ru-RU" sz="3200" b="1" dirty="0" smtClean="0"/>
              <a:t>». - </a:t>
            </a:r>
            <a:r>
              <a:rPr lang="ru-RU" sz="3200" dirty="0" smtClean="0"/>
              <a:t>воспитатель, </a:t>
            </a:r>
            <a:r>
              <a:rPr lang="ru-RU" sz="3200" dirty="0" err="1" smtClean="0"/>
              <a:t>Плоцкая</a:t>
            </a:r>
            <a:r>
              <a:rPr lang="ru-RU" sz="3200" dirty="0" smtClean="0"/>
              <a:t> Ирина Александровна.</a:t>
            </a:r>
            <a:endParaRPr lang="en-US" sz="32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45" y="476672"/>
            <a:ext cx="8340881" cy="410445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Использование 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en-US" sz="5300" b="1" dirty="0">
                <a:solidFill>
                  <a:srgbClr val="FF0000"/>
                </a:solidFill>
              </a:rPr>
              <a:t>Stem</a:t>
            </a:r>
            <a:r>
              <a:rPr lang="ru-RU" sz="5300" b="1" dirty="0">
                <a:solidFill>
                  <a:srgbClr val="FF0000"/>
                </a:solidFill>
              </a:rPr>
              <a:t>–технологий 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5300" b="1" dirty="0">
                <a:solidFill>
                  <a:srgbClr val="FF0000"/>
                </a:solidFill>
              </a:rPr>
              <a:t>в ДОО</a:t>
            </a:r>
            <a:br>
              <a:rPr lang="ru-RU" sz="5300" b="1" dirty="0">
                <a:solidFill>
                  <a:srgbClr val="FF0000"/>
                </a:solidFill>
              </a:rPr>
            </a:br>
            <a:r>
              <a:rPr lang="ru-RU" sz="3100" b="1" dirty="0">
                <a:solidFill>
                  <a:srgbClr val="FF0000"/>
                </a:solidFill>
              </a:rPr>
              <a:t/>
            </a:r>
            <a:br>
              <a:rPr lang="ru-RU" sz="3100" b="1" dirty="0">
                <a:solidFill>
                  <a:srgbClr val="FF0000"/>
                </a:solidFill>
              </a:rPr>
            </a:br>
            <a:endParaRPr lang="ru-RU" sz="31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стим\steam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5966" y="4293096"/>
            <a:ext cx="7792036" cy="2409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92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748" y="188640"/>
            <a:ext cx="8964488" cy="114300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индустриализация основана: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528" y="1556792"/>
            <a:ext cx="8352928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ином человеческом капитале (интеллект, компетенции)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инжиниренге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гибких автоматизированных производствах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программном обеспечении и сетевых моделях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52">
            <a:off x="9292953" y="5674166"/>
            <a:ext cx="1157967" cy="82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88506" y="3196222"/>
            <a:ext cx="8964488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cap="none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cap="none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Технологические прорывы: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4697" y="4486800"/>
            <a:ext cx="8352928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технологические прорывы последних лет лежат на стыке информационных технологий и физического мира и объединяют разные области науки</a:t>
            </a:r>
          </a:p>
        </p:txBody>
      </p:sp>
    </p:spTree>
    <p:extLst>
      <p:ext uri="{BB962C8B-B14F-4D97-AF65-F5344CB8AC3E}">
        <p14:creationId xmlns:p14="http://schemas.microsoft.com/office/powerpoint/2010/main" val="15444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1748" y="116632"/>
            <a:ext cx="8964488" cy="50405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0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Особенности </a:t>
            </a:r>
            <a:r>
              <a:rPr lang="en-US" sz="40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ru-RU" sz="40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подхода: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8822" y="718811"/>
            <a:ext cx="8784976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Интегрированное обучение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Познавательно-исследовательская деятельность</a:t>
            </a: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Научно-техническое творчество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Формирование комфорта </a:t>
            </a:r>
            <a:r>
              <a:rPr lang="ru-RU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сомоощущения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современном мире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52">
            <a:off x="9292953" y="5674166"/>
            <a:ext cx="1157967" cy="82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03181" y="2145439"/>
            <a:ext cx="8784976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критического мышления рассматривается как трёхступенчатый процесс, направленный на формирование: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умений получать необходимую информацию;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 её анализировать;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умений применять полученную информацию в практической деятельности.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03512" y="4205863"/>
            <a:ext cx="8784976" cy="224676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навыков коллективной работы заключается в умении: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объединять индивидуальные интеллектуальные алгоритмы для достижения общих целей;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договариваться, задавать вопросы, аргументировать;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эффективную работу в команде;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ценности общего вклада и лично каждого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344716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стим\steam2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07568" y="4293096"/>
            <a:ext cx="7792036" cy="2409468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r="10148"/>
          <a:stretch/>
        </p:blipFill>
        <p:spPr>
          <a:xfrm>
            <a:off x="2683206" y="259072"/>
            <a:ext cx="6840760" cy="439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52">
            <a:off x="8290142" y="4870400"/>
            <a:ext cx="2023470" cy="143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9298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428" y="218269"/>
            <a:ext cx="8964488" cy="908720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8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Программа </a:t>
            </a:r>
            <a:r>
              <a:rPr lang="en-US" sz="28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ru-RU" sz="2800" b="1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дошкольном образовании включает 6 модулей: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952">
            <a:off x="9292953" y="5674166"/>
            <a:ext cx="1157967" cy="821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7">
            <a:extLst>
              <a:ext uri="{FF2B5EF4-FFF2-40B4-BE49-F238E27FC236}">
                <a16:creationId xmlns:a16="http://schemas.microsoft.com/office/drawing/2014/main" id="{D8ADEA4F-EAF5-46D9-AA82-EABAA3262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" t="2740" r="1842" b="5480"/>
          <a:stretch/>
        </p:blipFill>
        <p:spPr>
          <a:xfrm>
            <a:off x="1651809" y="1269058"/>
            <a:ext cx="8878065" cy="5588943"/>
          </a:xfrm>
        </p:spPr>
      </p:pic>
    </p:spTree>
    <p:extLst>
      <p:ext uri="{BB962C8B-B14F-4D97-AF65-F5344CB8AC3E}">
        <p14:creationId xmlns:p14="http://schemas.microsoft.com/office/powerpoint/2010/main" val="15282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116632"/>
            <a:ext cx="11221156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kern="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модуль </a:t>
            </a:r>
            <a:br>
              <a:rPr lang="ru-RU" sz="3200" b="1" kern="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kern="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kern="0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РОБОТОТЕХНИКА</a:t>
            </a:r>
            <a:r>
              <a:rPr lang="ru-RU" sz="3200" b="1" kern="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2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3111" y="1343377"/>
            <a:ext cx="11130845" cy="132343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модуля: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построение и использование алгоритмов, опыт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программирования, робототехническое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конструирование, познание основ механики и базовых электронных компонентов, экспериментирование  с датчиками (движения, расстояния, и т.д.),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собственных роботов.</a:t>
            </a: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85C31C22-1AB3-4C74-8B7B-F555D16A3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9" t="2716" r="16931" b="6949"/>
          <a:stretch/>
        </p:blipFill>
        <p:spPr>
          <a:xfrm>
            <a:off x="6977250" y="2940520"/>
            <a:ext cx="4074573" cy="3672408"/>
          </a:xfrm>
          <a:prstGeom prst="rect">
            <a:avLst/>
          </a:prstGeom>
        </p:spPr>
      </p:pic>
      <p:pic>
        <p:nvPicPr>
          <p:cNvPr id="6" name="Объект 6">
            <a:extLst>
              <a:ext uri="{FF2B5EF4-FFF2-40B4-BE49-F238E27FC236}">
                <a16:creationId xmlns:a16="http://schemas.microsoft.com/office/drawing/2014/main" id="{15C658E7-91F9-46EB-A981-3AD5549048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441" y="2940520"/>
            <a:ext cx="451988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6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089" y="101600"/>
            <a:ext cx="11130844" cy="20701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АЛГОРИТМ</a:t>
            </a:r>
            <a:r>
              <a:rPr lang="ru-RU" dirty="0" smtClean="0"/>
              <a:t> – это последовательность действий, которая должна быть выполнена для достижения желаемого результата.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pichold.ru/wp-content/uploads/2021/05/15-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r="4059"/>
          <a:stretch/>
        </p:blipFill>
        <p:spPr bwMode="auto">
          <a:xfrm>
            <a:off x="169332" y="1957210"/>
            <a:ext cx="5813779" cy="473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pickimage.ru/wp-content/uploads/images/detskie/algorithmforchildren/algoritmdlyadetei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20" y="1957210"/>
            <a:ext cx="5894036" cy="4624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146</TotalTime>
  <Words>517</Words>
  <Application>Microsoft Office PowerPoint</Application>
  <PresentationFormat>Широкоэкранный</PresentationFormat>
  <Paragraphs>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Franklin Gothic Book</vt:lpstr>
      <vt:lpstr>Times New Roman</vt:lpstr>
      <vt:lpstr>Crop</vt:lpstr>
      <vt:lpstr>Презентация PowerPoint</vt:lpstr>
      <vt:lpstr>Темы выступлений</vt:lpstr>
      <vt:lpstr> Использование  Stem–технологий  в ДОО  </vt:lpstr>
      <vt:lpstr> Новая индустриализация основана:</vt:lpstr>
      <vt:lpstr> Особенности STEM подхода:</vt:lpstr>
      <vt:lpstr>Презентация PowerPoint</vt:lpstr>
      <vt:lpstr> Программа STEM в дошкольном образовании включает 6 модулей:</vt:lpstr>
      <vt:lpstr>Презентация PowerPoint</vt:lpstr>
      <vt:lpstr>АЛГОРИТМ – это последовательность действий, которая должна быть выполнена для достижения желаемого результата.  </vt:lpstr>
      <vt:lpstr>СВОЙСТВА АЛГОРИТМА</vt:lpstr>
      <vt:lpstr>Презентация PowerPoint</vt:lpstr>
      <vt:lpstr>STEM – лаборатория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Аносова</dc:creator>
  <cp:lastModifiedBy>Татьяна Аносова</cp:lastModifiedBy>
  <cp:revision>26</cp:revision>
  <dcterms:created xsi:type="dcterms:W3CDTF">2023-05-02T09:30:22Z</dcterms:created>
  <dcterms:modified xsi:type="dcterms:W3CDTF">2023-05-15T14:41:42Z</dcterms:modified>
</cp:coreProperties>
</file>